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5" r:id="rId4"/>
    <p:sldId id="266" r:id="rId5"/>
    <p:sldId id="258" r:id="rId6"/>
    <p:sldId id="267" r:id="rId7"/>
    <p:sldId id="259" r:id="rId8"/>
    <p:sldId id="269" r:id="rId9"/>
    <p:sldId id="257" r:id="rId10"/>
    <p:sldId id="270" r:id="rId11"/>
    <p:sldId id="261" r:id="rId12"/>
    <p:sldId id="271" r:id="rId13"/>
    <p:sldId id="262" r:id="rId14"/>
    <p:sldId id="263" r:id="rId15"/>
    <p:sldId id="26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BE03341-8370-41E8-894B-DA1AB71D49B9}" type="datetimeFigureOut">
              <a:rPr lang="fr-FR" smtClean="0"/>
              <a:pPr/>
              <a:t>15/10/2019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BBDB39-B559-488B-A66F-8D4D90858A9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03341-8370-41E8-894B-DA1AB71D49B9}" type="datetimeFigureOut">
              <a:rPr lang="fr-FR" smtClean="0"/>
              <a:pPr/>
              <a:t>15/10/2019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DB39-B559-488B-A66F-8D4D90858A9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http://www.musagora.education.fr/arapacis-fr/basrelief/images/rome2.jpg" TargetMode="External"/><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82B97-622C-4A96-8540-EC3E630B5048}"/>
              </a:ext>
            </a:extLst>
          </p:cNvPr>
          <p:cNvSpPr/>
          <p:nvPr/>
        </p:nvSpPr>
        <p:spPr>
          <a:xfrm>
            <a:off x="70992" y="980728"/>
            <a:ext cx="9073008" cy="3847207"/>
          </a:xfrm>
          <a:prstGeom prst="rect">
            <a:avLst/>
          </a:prstGeom>
        </p:spPr>
        <p:txBody>
          <a:bodyPr wrap="square">
            <a:spAutoFit/>
          </a:bodyPr>
          <a:lstStyle/>
          <a:p>
            <a:pPr algn="ctr"/>
            <a:r>
              <a:rPr lang="fr-FR" sz="4800" b="1" dirty="0"/>
              <a:t>« Faire parler les pierres » </a:t>
            </a:r>
            <a:br>
              <a:rPr lang="fr-FR" sz="4800" b="1" dirty="0"/>
            </a:br>
            <a:r>
              <a:rPr lang="fr-FR" sz="4800" b="1" dirty="0"/>
              <a:t>ou rendre les sites vivants</a:t>
            </a:r>
            <a:br>
              <a:rPr lang="fr-FR" sz="4800" b="1" dirty="0"/>
            </a:br>
            <a:br>
              <a:rPr lang="fr-FR" sz="4800" b="1" dirty="0"/>
            </a:br>
            <a:r>
              <a:rPr lang="fr-FR" b="1" dirty="0"/>
              <a:t>Pistes pédagogiques pour la visite de sites et de musées archéologiques</a:t>
            </a:r>
            <a:br>
              <a:rPr lang="fr-FR" b="1" dirty="0"/>
            </a:br>
            <a:br>
              <a:rPr lang="fr-FR" b="1" dirty="0"/>
            </a:br>
            <a:br>
              <a:rPr lang="fr-FR" b="1" dirty="0"/>
            </a:br>
            <a:br>
              <a:rPr lang="fr-FR" b="1" dirty="0"/>
            </a:br>
            <a:r>
              <a:rPr lang="fr-FR" sz="1400" b="1" dirty="0"/>
              <a:t>Laure </a:t>
            </a:r>
            <a:r>
              <a:rPr lang="fr-FR" sz="1400" b="1" dirty="0" err="1"/>
              <a:t>Farcy</a:t>
            </a:r>
            <a:r>
              <a:rPr lang="fr-FR" sz="1400" b="1" dirty="0"/>
              <a:t>, Collège Rabelais, Meudon</a:t>
            </a:r>
            <a:br>
              <a:rPr lang="fr-FR" sz="1400" b="1" dirty="0"/>
            </a:br>
            <a:r>
              <a:rPr lang="fr-FR" sz="1400" b="1" dirty="0"/>
              <a:t>Laure.Farcy@ac-versailles.fr</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476672"/>
            <a:ext cx="6696744" cy="4464496"/>
          </a:xfrm>
          <a:prstGeom prst="rect">
            <a:avLst/>
          </a:prstGeom>
        </p:spPr>
      </p:pic>
      <p:sp>
        <p:nvSpPr>
          <p:cNvPr id="8" name="ZoneTexte 7"/>
          <p:cNvSpPr txBox="1"/>
          <p:nvPr/>
        </p:nvSpPr>
        <p:spPr>
          <a:xfrm>
            <a:off x="1331640" y="5373216"/>
            <a:ext cx="6552728" cy="830997"/>
          </a:xfrm>
          <a:prstGeom prst="rect">
            <a:avLst/>
          </a:prstGeom>
          <a:noFill/>
        </p:spPr>
        <p:txBody>
          <a:bodyPr wrap="square" rtlCol="0">
            <a:spAutoFit/>
          </a:bodyPr>
          <a:lstStyle/>
          <a:p>
            <a:pPr algn="ctr"/>
            <a:r>
              <a:rPr lang="fr-FR" sz="2400" b="1" dirty="0"/>
              <a:t>La porte des Lionnes à Mycènes</a:t>
            </a:r>
          </a:p>
          <a:p>
            <a:pPr algn="ctr"/>
            <a:r>
              <a:rPr lang="fr-FR" sz="2400" b="1" dirty="0"/>
              <a:t>avec trois erreurs</a:t>
            </a:r>
          </a:p>
        </p:txBody>
      </p:sp>
    </p:spTree>
    <p:extLst>
      <p:ext uri="{BB962C8B-B14F-4D97-AF65-F5344CB8AC3E}">
        <p14:creationId xmlns:p14="http://schemas.microsoft.com/office/powerpoint/2010/main" val="4961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88641"/>
            <a:ext cx="8712968" cy="792087"/>
          </a:xfrm>
        </p:spPr>
        <p:txBody>
          <a:bodyPr>
            <a:noAutofit/>
          </a:bodyPr>
          <a:lstStyle/>
          <a:p>
            <a:r>
              <a:rPr lang="fr-FR" sz="3200" b="1" dirty="0"/>
              <a:t>2. INSERER DES BLANCS DANS DES INSCRIPTIONS</a:t>
            </a:r>
            <a:endParaRPr lang="fr-FR" sz="3200" b="1" i="1" dirty="0"/>
          </a:p>
        </p:txBody>
      </p:sp>
      <p:sp>
        <p:nvSpPr>
          <p:cNvPr id="3" name="Sous-titre 2"/>
          <p:cNvSpPr>
            <a:spLocks noGrp="1"/>
          </p:cNvSpPr>
          <p:nvPr>
            <p:ph type="subTitle" idx="1"/>
          </p:nvPr>
        </p:nvSpPr>
        <p:spPr>
          <a:xfrm>
            <a:off x="323528" y="4437112"/>
            <a:ext cx="8568952" cy="2420888"/>
          </a:xfrm>
        </p:spPr>
        <p:txBody>
          <a:bodyPr>
            <a:normAutofit fontScale="55000" lnSpcReduction="20000"/>
          </a:bodyPr>
          <a:lstStyle/>
          <a:p>
            <a:r>
              <a:rPr lang="fr-FR" sz="4400" dirty="0">
                <a:solidFill>
                  <a:schemeClr val="tx1"/>
                </a:solidFill>
              </a:rPr>
              <a:t>Retrouver les termes manquants qui aideront à répondre aux questions suivantes :</a:t>
            </a:r>
          </a:p>
          <a:p>
            <a:r>
              <a:rPr lang="fr-FR" sz="4400" dirty="0">
                <a:solidFill>
                  <a:schemeClr val="tx1"/>
                </a:solidFill>
              </a:rPr>
              <a:t>-Qui a décidé de faire construire l’Ara </a:t>
            </a:r>
            <a:r>
              <a:rPr lang="fr-FR" sz="4400" dirty="0" err="1">
                <a:solidFill>
                  <a:schemeClr val="tx1"/>
                </a:solidFill>
              </a:rPr>
              <a:t>Pacis</a:t>
            </a:r>
            <a:r>
              <a:rPr lang="fr-FR" sz="4400" dirty="0">
                <a:solidFill>
                  <a:schemeClr val="tx1"/>
                </a:solidFill>
              </a:rPr>
              <a:t> ? </a:t>
            </a:r>
            <a:r>
              <a:rPr lang="fr-FR" sz="4400" i="1" dirty="0" err="1">
                <a:solidFill>
                  <a:schemeClr val="tx1"/>
                </a:solidFill>
              </a:rPr>
              <a:t>senatus</a:t>
            </a:r>
            <a:endParaRPr lang="fr-FR" sz="4400" i="1" dirty="0">
              <a:solidFill>
                <a:schemeClr val="tx1"/>
              </a:solidFill>
            </a:endParaRPr>
          </a:p>
          <a:p>
            <a:r>
              <a:rPr lang="fr-FR" sz="4400" dirty="0">
                <a:solidFill>
                  <a:schemeClr val="tx1"/>
                </a:solidFill>
              </a:rPr>
              <a:t>-En quel honneur a-t-il été construit ? </a:t>
            </a:r>
            <a:r>
              <a:rPr lang="fr-FR" sz="4400" i="1" dirty="0">
                <a:solidFill>
                  <a:schemeClr val="tx1"/>
                </a:solidFill>
              </a:rPr>
              <a:t>Pro </a:t>
            </a:r>
            <a:r>
              <a:rPr lang="fr-FR" sz="4400" i="1" dirty="0" err="1">
                <a:solidFill>
                  <a:schemeClr val="tx1"/>
                </a:solidFill>
              </a:rPr>
              <a:t>reditu</a:t>
            </a:r>
            <a:r>
              <a:rPr lang="fr-FR" sz="4400" i="1" dirty="0">
                <a:solidFill>
                  <a:schemeClr val="tx1"/>
                </a:solidFill>
              </a:rPr>
              <a:t> </a:t>
            </a:r>
            <a:r>
              <a:rPr lang="fr-FR" sz="4400" i="1" dirty="0" err="1">
                <a:solidFill>
                  <a:schemeClr val="tx1"/>
                </a:solidFill>
              </a:rPr>
              <a:t>meo</a:t>
            </a:r>
            <a:endParaRPr lang="fr-FR" sz="4400" i="1" dirty="0">
              <a:solidFill>
                <a:schemeClr val="tx1"/>
              </a:solidFill>
            </a:endParaRPr>
          </a:p>
          <a:p>
            <a:r>
              <a:rPr lang="fr-FR" sz="4400" dirty="0">
                <a:solidFill>
                  <a:schemeClr val="tx1"/>
                </a:solidFill>
              </a:rPr>
              <a:t>-Qui participent au culte de la paix ? </a:t>
            </a:r>
            <a:r>
              <a:rPr lang="fr-FR" sz="4400" i="1" dirty="0" err="1">
                <a:solidFill>
                  <a:schemeClr val="tx1"/>
                </a:solidFill>
              </a:rPr>
              <a:t>Sacerdotes</a:t>
            </a:r>
            <a:r>
              <a:rPr lang="fr-FR" sz="4400" i="1" dirty="0">
                <a:solidFill>
                  <a:schemeClr val="tx1"/>
                </a:solidFill>
              </a:rPr>
              <a:t>, vestales</a:t>
            </a:r>
          </a:p>
          <a:p>
            <a:r>
              <a:rPr lang="fr-FR" sz="4400" dirty="0">
                <a:solidFill>
                  <a:schemeClr val="tx1"/>
                </a:solidFill>
              </a:rPr>
              <a:t>-Quelle est la périodicité de son culte ? </a:t>
            </a:r>
            <a:r>
              <a:rPr lang="fr-FR" sz="4400" i="1" dirty="0" err="1">
                <a:solidFill>
                  <a:schemeClr val="tx1"/>
                </a:solidFill>
              </a:rPr>
              <a:t>anniversarium</a:t>
            </a:r>
            <a:endParaRPr lang="fr-FR" sz="4400" i="1" dirty="0">
              <a:solidFill>
                <a:schemeClr val="tx1"/>
              </a:solidFill>
            </a:endParaRPr>
          </a:p>
          <a:p>
            <a:endParaRPr lang="fr-FR" dirty="0"/>
          </a:p>
        </p:txBody>
      </p:sp>
      <p:pic>
        <p:nvPicPr>
          <p:cNvPr id="4" name="Image 3"/>
          <p:cNvPicPr/>
          <p:nvPr/>
        </p:nvPicPr>
        <p:blipFill>
          <a:blip r:embed="rId2" cstate="print"/>
          <a:srcRect/>
          <a:stretch>
            <a:fillRect/>
          </a:stretch>
        </p:blipFill>
        <p:spPr bwMode="auto">
          <a:xfrm>
            <a:off x="179512" y="2132856"/>
            <a:ext cx="8820472" cy="2232248"/>
          </a:xfrm>
          <a:prstGeom prst="rect">
            <a:avLst/>
          </a:prstGeom>
          <a:noFill/>
          <a:ln w="9525">
            <a:noFill/>
            <a:miter lim="800000"/>
            <a:headEnd/>
            <a:tailEnd/>
          </a:ln>
        </p:spPr>
      </p:pic>
      <p:sp>
        <p:nvSpPr>
          <p:cNvPr id="5" name="ZoneTexte 4"/>
          <p:cNvSpPr txBox="1"/>
          <p:nvPr/>
        </p:nvSpPr>
        <p:spPr>
          <a:xfrm>
            <a:off x="251520" y="1196752"/>
            <a:ext cx="8712968" cy="830997"/>
          </a:xfrm>
          <a:prstGeom prst="rect">
            <a:avLst/>
          </a:prstGeom>
          <a:noFill/>
        </p:spPr>
        <p:txBody>
          <a:bodyPr wrap="square" rtlCol="0">
            <a:spAutoFit/>
          </a:bodyPr>
          <a:lstStyle/>
          <a:p>
            <a:pPr algn="ctr"/>
            <a:r>
              <a:rPr lang="fr-FR" sz="2400" b="1" dirty="0"/>
              <a:t>Mur autour de l’ARA PACIS à Rome présentant les </a:t>
            </a:r>
          </a:p>
          <a:p>
            <a:pPr algn="ctr"/>
            <a:r>
              <a:rPr lang="fr-FR" sz="2400" b="1" i="1" dirty="0"/>
              <a:t>RES GESTAE DIVI AVGVSTI</a:t>
            </a:r>
            <a:endParaRPr lang="fr-F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348880"/>
            <a:ext cx="9144000" cy="1143000"/>
          </a:xfrm>
        </p:spPr>
        <p:txBody>
          <a:bodyPr>
            <a:noAutofit/>
          </a:bodyPr>
          <a:lstStyle/>
          <a:p>
            <a:r>
              <a:rPr lang="fr-FR" sz="7200" b="1" dirty="0"/>
              <a:t>III. DANS LES MUSEES</a:t>
            </a:r>
            <a:br>
              <a:rPr lang="fr-FR" sz="7200" b="1" dirty="0"/>
            </a:br>
            <a:r>
              <a:rPr lang="fr-FR" sz="4000" dirty="0"/>
              <a:t>Laisser libre cours à l’imagination</a:t>
            </a:r>
          </a:p>
        </p:txBody>
      </p:sp>
    </p:spTree>
    <p:extLst>
      <p:ext uri="{BB962C8B-B14F-4D97-AF65-F5344CB8AC3E}">
        <p14:creationId xmlns:p14="http://schemas.microsoft.com/office/powerpoint/2010/main" val="264240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rome en armes"/>
          <p:cNvPicPr>
            <a:picLocks noChangeAspect="1" noChangeArrowheads="1"/>
          </p:cNvPicPr>
          <p:nvPr/>
        </p:nvPicPr>
        <p:blipFill>
          <a:blip r:embed="rId2" r:link="rId3" cstate="print"/>
          <a:srcRect/>
          <a:stretch>
            <a:fillRect/>
          </a:stretch>
        </p:blipFill>
        <p:spPr bwMode="auto">
          <a:xfrm>
            <a:off x="179512" y="1700808"/>
            <a:ext cx="4380714" cy="2880320"/>
          </a:xfrm>
          <a:prstGeom prst="rect">
            <a:avLst/>
          </a:prstGeom>
          <a:noFill/>
        </p:spPr>
      </p:pic>
      <p:sp>
        <p:nvSpPr>
          <p:cNvPr id="6" name="Titre 5"/>
          <p:cNvSpPr>
            <a:spLocks noGrp="1"/>
          </p:cNvSpPr>
          <p:nvPr>
            <p:ph type="title"/>
          </p:nvPr>
        </p:nvSpPr>
        <p:spPr>
          <a:xfrm>
            <a:off x="395536" y="4725144"/>
            <a:ext cx="8229600" cy="1143000"/>
          </a:xfrm>
        </p:spPr>
        <p:txBody>
          <a:bodyPr>
            <a:normAutofit/>
          </a:bodyPr>
          <a:lstStyle/>
          <a:p>
            <a:r>
              <a:rPr lang="fr-FR" sz="2800" dirty="0"/>
              <a:t>La déesse Rome</a:t>
            </a:r>
            <a:br>
              <a:rPr lang="fr-FR" sz="2800" dirty="0"/>
            </a:br>
            <a:r>
              <a:rPr lang="fr-FR" sz="2800" dirty="0"/>
              <a:t>Panneau droite, face Est de l’Ara </a:t>
            </a:r>
            <a:r>
              <a:rPr lang="fr-FR" sz="2800" dirty="0" err="1"/>
              <a:t>Pacis</a:t>
            </a:r>
            <a:endParaRPr lang="fr-FR" sz="2800" dirty="0"/>
          </a:p>
        </p:txBody>
      </p:sp>
      <p:pic>
        <p:nvPicPr>
          <p:cNvPr id="1026" name="Picture 2"/>
          <p:cNvPicPr>
            <a:picLocks noChangeAspect="1" noChangeArrowheads="1"/>
          </p:cNvPicPr>
          <p:nvPr/>
        </p:nvPicPr>
        <p:blipFill>
          <a:blip r:embed="rId4" cstate="print"/>
          <a:srcRect/>
          <a:stretch>
            <a:fillRect/>
          </a:stretch>
        </p:blipFill>
        <p:spPr bwMode="auto">
          <a:xfrm>
            <a:off x="4898582" y="1916832"/>
            <a:ext cx="4245418" cy="2304256"/>
          </a:xfrm>
          <a:prstGeom prst="rect">
            <a:avLst/>
          </a:prstGeom>
          <a:noFill/>
          <a:ln w="9525">
            <a:noFill/>
            <a:miter lim="800000"/>
            <a:headEnd/>
            <a:tailEnd/>
          </a:ln>
        </p:spPr>
      </p:pic>
      <p:sp>
        <p:nvSpPr>
          <p:cNvPr id="3" name="ZoneTexte 2"/>
          <p:cNvSpPr txBox="1"/>
          <p:nvPr/>
        </p:nvSpPr>
        <p:spPr>
          <a:xfrm>
            <a:off x="179512" y="188640"/>
            <a:ext cx="8784976" cy="1323439"/>
          </a:xfrm>
          <a:prstGeom prst="rect">
            <a:avLst/>
          </a:prstGeom>
          <a:noFill/>
        </p:spPr>
        <p:txBody>
          <a:bodyPr wrap="square" rtlCol="0">
            <a:spAutoFit/>
          </a:bodyPr>
          <a:lstStyle/>
          <a:p>
            <a:pPr algn="ctr"/>
            <a:r>
              <a:rPr lang="fr-FR" sz="4000" b="1" dirty="0"/>
              <a:t>1. FAIRE DESSINER DES ELEMENTS MANQUANTS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Image 17" descr="IMG_108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916832"/>
            <a:ext cx="4215952" cy="1440160"/>
          </a:xfrm>
          <a:prstGeom prst="rect">
            <a:avLst/>
          </a:prstGeom>
          <a:noFill/>
        </p:spPr>
      </p:pic>
      <p:pic>
        <p:nvPicPr>
          <p:cNvPr id="20481" name="Image 19" descr="IMG_109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3501008"/>
            <a:ext cx="3024336" cy="2189494"/>
          </a:xfrm>
          <a:prstGeom prst="rect">
            <a:avLst/>
          </a:prstGeom>
          <a:noFill/>
        </p:spPr>
      </p:pic>
      <p:sp>
        <p:nvSpPr>
          <p:cNvPr id="20484" name="AutoShape 4"/>
          <p:cNvSpPr>
            <a:spLocks noChangeArrowheads="1"/>
          </p:cNvSpPr>
          <p:nvPr/>
        </p:nvSpPr>
        <p:spPr bwMode="auto">
          <a:xfrm>
            <a:off x="5004048" y="2204864"/>
            <a:ext cx="3456384" cy="936104"/>
          </a:xfrm>
          <a:prstGeom prst="wedgeRoundRectCallout">
            <a:avLst>
              <a:gd name="adj1" fmla="val -64681"/>
              <a:gd name="adj2" fmla="val -3594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485" name="AutoShape 5"/>
          <p:cNvSpPr>
            <a:spLocks noChangeArrowheads="1"/>
          </p:cNvSpPr>
          <p:nvPr/>
        </p:nvSpPr>
        <p:spPr bwMode="auto">
          <a:xfrm>
            <a:off x="395536" y="980728"/>
            <a:ext cx="4248472" cy="820291"/>
          </a:xfrm>
          <a:prstGeom prst="wedgeRoundRectCallout">
            <a:avLst>
              <a:gd name="adj1" fmla="val -1206"/>
              <a:gd name="adj2" fmla="val 8707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482" name="AutoShape 2"/>
          <p:cNvSpPr>
            <a:spLocks noChangeArrowheads="1"/>
          </p:cNvSpPr>
          <p:nvPr/>
        </p:nvSpPr>
        <p:spPr bwMode="auto">
          <a:xfrm>
            <a:off x="323528" y="3717032"/>
            <a:ext cx="4648200" cy="1584176"/>
          </a:xfrm>
          <a:prstGeom prst="cloudCallout">
            <a:avLst>
              <a:gd name="adj1" fmla="val 77299"/>
              <a:gd name="adj2" fmla="val -294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179512" y="1001053"/>
            <a:ext cx="21833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sym typeface="Wingdings" pitchFamily="2" charset="2"/>
              </a:rPr>
              <a:t> </a:t>
            </a:r>
            <a:endParaRPr kumimoji="0" lang="fr-FR" sz="700" b="0" i="0" u="none" strike="noStrike" cap="none" normalizeH="0" baseline="0" dirty="0">
              <a:ln>
                <a:noFill/>
              </a:ln>
              <a:solidFill>
                <a:schemeClr val="tx1"/>
              </a:solidFill>
              <a:effectLst/>
              <a:latin typeface="Arial"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
        <p:nvSpPr>
          <p:cNvPr id="20488" name="Rectangle 8"/>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490" name="Rectangle 10"/>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491" name="Rectangle 11"/>
          <p:cNvSpPr>
            <a:spLocks noChangeArrowheads="1"/>
          </p:cNvSpPr>
          <p:nvPr/>
        </p:nvSpPr>
        <p:spPr bwMode="auto">
          <a:xfrm>
            <a:off x="395536" y="6260975"/>
            <a:ext cx="184731" cy="3847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a:ln>
                <a:noFill/>
              </a:ln>
              <a:solidFill>
                <a:schemeClr val="tx1"/>
              </a:solidFill>
              <a:effectLst/>
              <a:latin typeface="Arial"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
        <p:nvSpPr>
          <p:cNvPr id="20493" name="Rectangle 13"/>
          <p:cNvSpPr>
            <a:spLocks noChangeArrowheads="1"/>
          </p:cNvSpPr>
          <p:nvPr/>
        </p:nvSpPr>
        <p:spPr bwMode="auto">
          <a:xfrm>
            <a:off x="0" y="2552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Titre 12"/>
          <p:cNvSpPr>
            <a:spLocks noGrp="1"/>
          </p:cNvSpPr>
          <p:nvPr>
            <p:ph type="title"/>
          </p:nvPr>
        </p:nvSpPr>
        <p:spPr>
          <a:xfrm>
            <a:off x="323528" y="5805264"/>
            <a:ext cx="8507288" cy="634082"/>
          </a:xfrm>
        </p:spPr>
        <p:txBody>
          <a:bodyPr>
            <a:noAutofit/>
          </a:bodyPr>
          <a:lstStyle/>
          <a:p>
            <a:r>
              <a:rPr lang="fr-FR" sz="2400" b="1" dirty="0"/>
              <a:t>Fronton ouest du temple de Zeus à Olympie</a:t>
            </a:r>
          </a:p>
        </p:txBody>
      </p:sp>
      <p:sp>
        <p:nvSpPr>
          <p:cNvPr id="2" name="ZoneTexte 1"/>
          <p:cNvSpPr txBox="1"/>
          <p:nvPr/>
        </p:nvSpPr>
        <p:spPr>
          <a:xfrm>
            <a:off x="1907704" y="260648"/>
            <a:ext cx="7236296" cy="707886"/>
          </a:xfrm>
          <a:prstGeom prst="rect">
            <a:avLst/>
          </a:prstGeom>
          <a:noFill/>
        </p:spPr>
        <p:txBody>
          <a:bodyPr wrap="square" rtlCol="0">
            <a:spAutoFit/>
          </a:bodyPr>
          <a:lstStyle/>
          <a:p>
            <a:r>
              <a:rPr lang="fr-FR" sz="4000" b="1" dirty="0"/>
              <a:t>2. ECRIRE DES PENSEES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951469"/>
            <a:ext cx="8717777" cy="5885484"/>
          </a:xfrm>
          <a:prstGeom prst="rect">
            <a:avLst/>
          </a:prstGeom>
          <a:noFill/>
          <a:ln w="9525">
            <a:noFill/>
            <a:miter lim="800000"/>
            <a:headEnd/>
            <a:tailEnd/>
          </a:ln>
        </p:spPr>
      </p:pic>
      <p:sp>
        <p:nvSpPr>
          <p:cNvPr id="3" name="ZoneTexte 2"/>
          <p:cNvSpPr txBox="1"/>
          <p:nvPr/>
        </p:nvSpPr>
        <p:spPr>
          <a:xfrm>
            <a:off x="0" y="0"/>
            <a:ext cx="9144000" cy="830997"/>
          </a:xfrm>
          <a:prstGeom prst="rect">
            <a:avLst/>
          </a:prstGeom>
          <a:noFill/>
        </p:spPr>
        <p:txBody>
          <a:bodyPr wrap="square" rtlCol="0">
            <a:spAutoFit/>
          </a:bodyPr>
          <a:lstStyle/>
          <a:p>
            <a:pPr algn="ctr"/>
            <a:r>
              <a:rPr lang="fr-FR" sz="2400" dirty="0"/>
              <a:t>Après le voyage : faire remplir une chronologie liée à des périodes artistiques avec des photos prises durant le voyage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7544" y="274638"/>
            <a:ext cx="8676456" cy="1143000"/>
          </a:xfrm>
        </p:spPr>
        <p:txBody>
          <a:bodyPr>
            <a:normAutofit fontScale="90000"/>
          </a:bodyPr>
          <a:lstStyle/>
          <a:p>
            <a:br>
              <a:rPr lang="fr-FR" dirty="0"/>
            </a:br>
            <a:br>
              <a:rPr lang="fr-FR" dirty="0"/>
            </a:br>
            <a:br>
              <a:rPr lang="fr-FR" dirty="0"/>
            </a:br>
            <a:br>
              <a:rPr lang="fr-FR" sz="7300" dirty="0"/>
            </a:br>
            <a:br>
              <a:rPr lang="fr-FR" sz="7300" dirty="0"/>
            </a:br>
            <a:br>
              <a:rPr lang="fr-FR" sz="7300" dirty="0"/>
            </a:br>
            <a:r>
              <a:rPr lang="fr-FR" sz="8900" b="1" dirty="0"/>
              <a:t>I. In situ</a:t>
            </a:r>
            <a:br>
              <a:rPr lang="fr-FR" sz="8900" b="1" dirty="0"/>
            </a:br>
            <a:r>
              <a:rPr lang="fr-FR" b="1" dirty="0"/>
              <a:t>Imaginer les sites tels qu’ils étaient</a:t>
            </a:r>
          </a:p>
        </p:txBody>
      </p:sp>
    </p:spTree>
    <p:extLst>
      <p:ext uri="{BB962C8B-B14F-4D97-AF65-F5344CB8AC3E}">
        <p14:creationId xmlns:p14="http://schemas.microsoft.com/office/powerpoint/2010/main" val="6325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br>
              <a:rPr lang="fr-FR" dirty="0"/>
            </a:br>
            <a:br>
              <a:rPr lang="fr-FR" dirty="0"/>
            </a:br>
            <a:br>
              <a:rPr lang="fr-FR" dirty="0"/>
            </a:br>
            <a:br>
              <a:rPr lang="fr-FR" dirty="0"/>
            </a:br>
            <a:br>
              <a:rPr lang="fr-FR" dirty="0"/>
            </a:br>
            <a:br>
              <a:rPr lang="fr-FR" dirty="0"/>
            </a:br>
            <a:br>
              <a:rPr lang="fr-FR" dirty="0"/>
            </a:br>
            <a:r>
              <a:rPr lang="fr-FR" b="1" dirty="0"/>
              <a:t>1. RETRACER UN ITINERAIRE</a:t>
            </a:r>
            <a:br>
              <a:rPr lang="fr-FR" b="1" dirty="0"/>
            </a:br>
            <a:r>
              <a:rPr lang="fr-FR" dirty="0"/>
              <a:t>en lien avec une procession ou un rituel antique, </a:t>
            </a:r>
            <a:br>
              <a:rPr lang="fr-FR" dirty="0"/>
            </a:br>
            <a:r>
              <a:rPr lang="fr-FR" dirty="0"/>
              <a:t>en s’appuyant sur un texte</a:t>
            </a:r>
            <a:br>
              <a:rPr lang="fr-FR" dirty="0"/>
            </a:br>
            <a:endParaRPr lang="fr-FR" dirty="0"/>
          </a:p>
        </p:txBody>
      </p:sp>
    </p:spTree>
    <p:extLst>
      <p:ext uri="{BB962C8B-B14F-4D97-AF65-F5344CB8AC3E}">
        <p14:creationId xmlns:p14="http://schemas.microsoft.com/office/powerpoint/2010/main" val="44289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143000"/>
          </a:xfrm>
        </p:spPr>
        <p:txBody>
          <a:bodyPr>
            <a:normAutofit fontScale="90000"/>
          </a:bodyPr>
          <a:lstStyle/>
          <a:p>
            <a:r>
              <a:rPr lang="fr-FR" sz="3200" dirty="0"/>
              <a:t> Sanctuaire d’Asclépios à Epidaure:</a:t>
            </a:r>
            <a:br>
              <a:rPr lang="fr-FR" sz="3200" dirty="0"/>
            </a:br>
            <a:r>
              <a:rPr lang="fr-FR" sz="3200" dirty="0"/>
              <a:t>itinéraire des pèlerins malades</a:t>
            </a:r>
            <a:br>
              <a:rPr lang="fr-FR" sz="3200" dirty="0"/>
            </a:br>
            <a:br>
              <a:rPr lang="fr-FR" sz="1600" dirty="0"/>
            </a:br>
            <a:r>
              <a:rPr lang="fr-FR" sz="1600" b="1" dirty="0"/>
              <a:t>Dans sa comédie </a:t>
            </a:r>
            <a:r>
              <a:rPr lang="fr-FR" sz="1600" b="1" i="1" dirty="0"/>
              <a:t>Ploutos</a:t>
            </a:r>
            <a:r>
              <a:rPr lang="fr-FR" sz="1600" b="1" dirty="0"/>
              <a:t>, v. 653-740, Aristophane décrit une consultation à Épidaure. Le dramaturge met en scène un campagnard (</a:t>
            </a:r>
            <a:r>
              <a:rPr lang="fr-FR" sz="1600" b="1" dirty="0" err="1"/>
              <a:t>Chrémyle</a:t>
            </a:r>
            <a:r>
              <a:rPr lang="fr-FR" sz="1600" b="1" dirty="0"/>
              <a:t>), qui veut guérir le dieu de la richesse (Ploutos), devenu aveugle, pour profiter ensuite de ses bienfaits.</a:t>
            </a:r>
            <a:br>
              <a:rPr lang="fr-FR" sz="1300" dirty="0"/>
            </a:br>
            <a:endParaRPr lang="fr-FR" sz="1300" dirty="0"/>
          </a:p>
        </p:txBody>
      </p:sp>
      <p:sp>
        <p:nvSpPr>
          <p:cNvPr id="6" name="Rectangle 5"/>
          <p:cNvSpPr/>
          <p:nvPr/>
        </p:nvSpPr>
        <p:spPr>
          <a:xfrm>
            <a:off x="107504" y="2132856"/>
            <a:ext cx="8784976" cy="4247317"/>
          </a:xfrm>
          <a:prstGeom prst="rect">
            <a:avLst/>
          </a:prstGeom>
        </p:spPr>
        <p:txBody>
          <a:bodyPr wrap="square">
            <a:spAutoFit/>
          </a:bodyPr>
          <a:lstStyle/>
          <a:p>
            <a:r>
              <a:rPr lang="fr-FR" sz="1200" dirty="0"/>
              <a:t> </a:t>
            </a:r>
          </a:p>
          <a:p>
            <a:pPr algn="just"/>
            <a:r>
              <a:rPr lang="fr-FR" sz="1400" b="1" dirty="0"/>
              <a:t>Carion</a:t>
            </a:r>
            <a:r>
              <a:rPr lang="fr-FR" sz="1400" b="1" baseline="30000" dirty="0"/>
              <a:t>1</a:t>
            </a:r>
            <a:r>
              <a:rPr lang="fr-FR" sz="1400" dirty="0"/>
              <a:t> : -Alors , aussitôt que nous sommes arrivés près du dieu, conduisant notre homme bien mal en point alors , mais aujourd’hui, si jamais homme l’a été, fortuné et heureux, nous l’avons d’abord amené à une source d’eau salée, puis nous l’avons baigné. </a:t>
            </a:r>
          </a:p>
          <a:p>
            <a:pPr algn="just"/>
            <a:r>
              <a:rPr lang="fr-FR" sz="1400" b="1" dirty="0"/>
              <a:t>La femme</a:t>
            </a:r>
            <a:r>
              <a:rPr lang="fr-FR" sz="1400" b="1" baseline="30000" dirty="0"/>
              <a:t>2</a:t>
            </a:r>
            <a:r>
              <a:rPr lang="fr-FR" sz="1400" dirty="0"/>
              <a:t> : - Par Zeus, il devait être heureux, le vieillard d’être baigné dans de l’eau salée froide !</a:t>
            </a:r>
          </a:p>
          <a:p>
            <a:pPr algn="just"/>
            <a:r>
              <a:rPr lang="fr-FR" sz="1400" b="1" dirty="0" err="1"/>
              <a:t>Carion</a:t>
            </a:r>
            <a:r>
              <a:rPr lang="fr-FR" sz="1400" dirty="0"/>
              <a:t> : - Ensuite, nous nous sommes rendus dans l’enceinte du dieu. Et, après que, sur un autel, gâteaux et offrandes ont été consacrés, et nos dons consumés par le feu d’Héphaïstos, nous avons couché Ploutos, comme il convenait, et chacun de nous s’est fait un lit de feuillage (…) Après cela, de peur, je me suis vite caché, pendant que le dieu  nous tournait autour, examinant tous les cas avec la plus exacte attention. (…) Après, il s’est assis auprès de Ploutos et tout d’abord il lui a touché la tête, ensuite, avec un linge bien propre, il lui a essuyé le tour des paupières. </a:t>
            </a:r>
            <a:r>
              <a:rPr lang="fr-FR" sz="1400" dirty="0" err="1"/>
              <a:t>Panacéa</a:t>
            </a:r>
            <a:r>
              <a:rPr lang="fr-FR" sz="1400" dirty="0"/>
              <a:t> lui a couvert la tête d’un voile pourpre et tout le visage. Alors le dieu a sifflé et, du temple ont surgi deux serpents d’une taille prodigieuse.</a:t>
            </a:r>
          </a:p>
          <a:p>
            <a:r>
              <a:rPr lang="fr-FR" sz="1400" b="1" dirty="0"/>
              <a:t>La femme</a:t>
            </a:r>
            <a:r>
              <a:rPr lang="fr-FR" sz="1400" dirty="0"/>
              <a:t> : - Chers dieux !</a:t>
            </a:r>
          </a:p>
          <a:p>
            <a:pPr algn="just"/>
            <a:r>
              <a:rPr lang="fr-FR" sz="1400" b="1" dirty="0" err="1"/>
              <a:t>Carion</a:t>
            </a:r>
            <a:r>
              <a:rPr lang="fr-FR" sz="1400" dirty="0"/>
              <a:t> : - Ceux-ci, après s’être doucement glissés sous le voile de pourpre, ont commencé à lécher tout autour des paupières, du moins à ce qu’il me semblait ; et, en moins de temps que tu mettrais à … vider dix cotyles</a:t>
            </a:r>
            <a:r>
              <a:rPr lang="fr-FR" sz="1400" baseline="30000" dirty="0"/>
              <a:t>3</a:t>
            </a:r>
            <a:r>
              <a:rPr lang="fr-FR" sz="1400" dirty="0"/>
              <a:t> de vin, notre Ploutos, maîtresse, se tenait debout, voyant à nouveau.</a:t>
            </a:r>
          </a:p>
          <a:p>
            <a:pPr algn="just"/>
            <a:endParaRPr lang="fr-FR" sz="1200" dirty="0"/>
          </a:p>
          <a:p>
            <a:r>
              <a:rPr lang="fr-FR" sz="1200" baseline="30000" dirty="0"/>
              <a:t>1 </a:t>
            </a:r>
            <a:r>
              <a:rPr lang="fr-FR" sz="1200" dirty="0"/>
              <a:t>: Esclave de </a:t>
            </a:r>
            <a:r>
              <a:rPr lang="fr-FR" sz="1200" dirty="0" err="1"/>
              <a:t>Chrémyle</a:t>
            </a:r>
            <a:endParaRPr lang="fr-FR" sz="1200" dirty="0"/>
          </a:p>
          <a:p>
            <a:r>
              <a:rPr lang="fr-FR" sz="1200" baseline="30000" dirty="0"/>
              <a:t>2 </a:t>
            </a:r>
            <a:r>
              <a:rPr lang="fr-FR" sz="1200" dirty="0"/>
              <a:t>: La femme de </a:t>
            </a:r>
            <a:r>
              <a:rPr lang="fr-FR" sz="1200" dirty="0" err="1"/>
              <a:t>Chrémyle</a:t>
            </a:r>
            <a:endParaRPr lang="fr-FR" sz="1200" dirty="0"/>
          </a:p>
          <a:p>
            <a:r>
              <a:rPr lang="fr-FR" sz="1200" baseline="30000" dirty="0"/>
              <a:t>3 : </a:t>
            </a:r>
            <a:r>
              <a:rPr lang="fr-FR" sz="1200" dirty="0"/>
              <a:t>Un cotyle est une mesure d’environ un quart de litre</a:t>
            </a:r>
          </a:p>
        </p:txBody>
      </p:sp>
      <p:sp>
        <p:nvSpPr>
          <p:cNvPr id="9" name="Espace réservé du contenu 2"/>
          <p:cNvSpPr>
            <a:spLocks noGrp="1"/>
          </p:cNvSpPr>
          <p:nvPr>
            <p:ph idx="1"/>
          </p:nvPr>
        </p:nvSpPr>
        <p:spPr>
          <a:xfrm>
            <a:off x="323850" y="404813"/>
            <a:ext cx="2397125" cy="1212850"/>
          </a:xfrm>
        </p:spPr>
        <p:txBody>
          <a:bodyPr>
            <a:normAutofit/>
          </a:bodyPr>
          <a:lstStyle/>
          <a:p>
            <a:pPr>
              <a:buNone/>
            </a:pPr>
            <a:r>
              <a:rPr lang="fr-FR" b="1" dirty="0"/>
              <a:t>  </a:t>
            </a:r>
            <a:endParaRPr lang="fr-FR" dirty="0"/>
          </a:p>
        </p:txBody>
      </p:sp>
    </p:spTree>
    <p:extLst>
      <p:ext uri="{BB962C8B-B14F-4D97-AF65-F5344CB8AC3E}">
        <p14:creationId xmlns:p14="http://schemas.microsoft.com/office/powerpoint/2010/main" val="6402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half" idx="2"/>
          </p:nvPr>
        </p:nvSpPr>
        <p:spPr>
          <a:xfrm>
            <a:off x="179512" y="5661248"/>
            <a:ext cx="8712968" cy="1080120"/>
          </a:xfrm>
        </p:spPr>
        <p:txBody>
          <a:bodyPr>
            <a:normAutofit/>
          </a:bodyPr>
          <a:lstStyle/>
          <a:p>
            <a:pPr algn="ctr"/>
            <a:r>
              <a:rPr lang="fr-FR" sz="2400" b="1" dirty="0"/>
              <a:t>LE SANCTUAIRE D’ASCLEPIOS </a:t>
            </a:r>
          </a:p>
          <a:p>
            <a:pPr algn="ctr"/>
            <a:r>
              <a:rPr lang="fr-FR" sz="2400" b="1" dirty="0"/>
              <a:t>A EPIDAURE (vue d’ensemble et zoom) </a:t>
            </a:r>
          </a:p>
        </p:txBody>
      </p:sp>
      <p:pic>
        <p:nvPicPr>
          <p:cNvPr id="10" name="Image 9"/>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3968" y="476672"/>
            <a:ext cx="4612021" cy="2457450"/>
          </a:xfrm>
          <a:prstGeom prst="rect">
            <a:avLst/>
          </a:prstGeom>
          <a:noFill/>
          <a:ln w="9525">
            <a:noFill/>
            <a:miter lim="800000"/>
            <a:headEnd/>
            <a:tailEnd/>
          </a:ln>
        </p:spPr>
      </p:pic>
      <p:pic>
        <p:nvPicPr>
          <p:cNvPr id="11" name="Image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0"/>
            <a:ext cx="3821751" cy="5334000"/>
          </a:xfrm>
          <a:prstGeom prst="rect">
            <a:avLst/>
          </a:prstGeom>
          <a:noFill/>
          <a:ln w="9525">
            <a:noFill/>
            <a:miter lim="800000"/>
            <a:headEnd/>
            <a:tailEnd/>
          </a:ln>
        </p:spPr>
      </p:pic>
      <p:sp>
        <p:nvSpPr>
          <p:cNvPr id="2" name="Espace réservé du contenu 1"/>
          <p:cNvSpPr>
            <a:spLocks noGrp="1"/>
          </p:cNvSpPr>
          <p:nvPr>
            <p:ph idx="1"/>
          </p:nvPr>
        </p:nvSpPr>
        <p:spPr>
          <a:xfrm>
            <a:off x="4211960" y="2924944"/>
            <a:ext cx="4680520" cy="2448272"/>
          </a:xfrm>
        </p:spPr>
        <p:txBody>
          <a:bodyPr>
            <a:normAutofit fontScale="92500" lnSpcReduction="20000"/>
          </a:bodyPr>
          <a:lstStyle/>
          <a:p>
            <a:pPr marL="0" indent="0" algn="ctr">
              <a:buNone/>
            </a:pPr>
            <a:endParaRPr lang="fr-FR" sz="1600" dirty="0"/>
          </a:p>
          <a:p>
            <a:pPr marL="0" indent="0" algn="ctr">
              <a:buNone/>
            </a:pPr>
            <a:r>
              <a:rPr lang="fr-FR" sz="1600" b="1" dirty="0"/>
              <a:t>L’entrée du site se faisait au sud dans l’Antiquité, à l’inverse d’aujourd’hui. </a:t>
            </a:r>
          </a:p>
          <a:p>
            <a:pPr marL="0" indent="0" algn="ctr">
              <a:buNone/>
            </a:pPr>
            <a:endParaRPr lang="fr-FR" sz="1600" dirty="0"/>
          </a:p>
          <a:p>
            <a:pPr marL="0" indent="0" algn="just">
              <a:buNone/>
            </a:pPr>
            <a:endParaRPr lang="fr-FR" sz="1600" dirty="0"/>
          </a:p>
          <a:p>
            <a:pPr marL="0" indent="0" algn="just">
              <a:buNone/>
            </a:pPr>
            <a:r>
              <a:rPr lang="fr-FR" sz="1600" dirty="0"/>
              <a:t>Commencer par les portes (1), puis les bassins de purification (2), poursuivre par l’autel (7) en face du temple (8), puis l’</a:t>
            </a:r>
            <a:r>
              <a:rPr lang="fr-FR" sz="1600" dirty="0" err="1"/>
              <a:t>abaton</a:t>
            </a:r>
            <a:r>
              <a:rPr lang="fr-FR" sz="1600" dirty="0"/>
              <a:t> (6) et le tholos où étaient gardés les serpents (5). </a:t>
            </a:r>
          </a:p>
          <a:p>
            <a:pPr marL="0" indent="0" algn="just">
              <a:buNone/>
            </a:pPr>
            <a:r>
              <a:rPr lang="fr-FR" sz="1600" dirty="0"/>
              <a:t>Poursuivre la visite avec les lieux hôteliers (13) et les lieux de distraction : stade (23), Odéon (10) et Théâtre (25). </a:t>
            </a:r>
          </a:p>
        </p:txBody>
      </p:sp>
      <p:cxnSp>
        <p:nvCxnSpPr>
          <p:cNvPr id="4" name="Connecteur droit 3"/>
          <p:cNvCxnSpPr/>
          <p:nvPr/>
        </p:nvCxnSpPr>
        <p:spPr>
          <a:xfrm flipV="1">
            <a:off x="1115616" y="3573016"/>
            <a:ext cx="720080" cy="115212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907704" y="3573016"/>
            <a:ext cx="216024" cy="28803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flipV="1">
            <a:off x="2051720" y="3284984"/>
            <a:ext cx="72008" cy="43204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123728" y="2420888"/>
            <a:ext cx="288032" cy="7920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H="1" flipV="1">
            <a:off x="1043608" y="980728"/>
            <a:ext cx="1296144" cy="129614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normAutofit/>
          </a:bodyPr>
          <a:lstStyle/>
          <a:p>
            <a:r>
              <a:rPr lang="fr-FR" sz="3200" b="1" dirty="0"/>
              <a:t>2. FAIRE COMPLETER UN PLAN DU SITE </a:t>
            </a:r>
            <a:br>
              <a:rPr lang="fr-FR" sz="3200" dirty="0"/>
            </a:br>
            <a:r>
              <a:rPr lang="fr-FR" sz="3200" dirty="0"/>
              <a:t>avec les bâtiments les plus importants</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340768"/>
            <a:ext cx="7571089" cy="4896544"/>
          </a:xfrm>
          <a:prstGeom prst="rect">
            <a:avLst/>
          </a:prstGeom>
          <a:noFill/>
          <a:ln w="9525">
            <a:noFill/>
            <a:miter lim="800000"/>
            <a:headEnd/>
            <a:tailEnd/>
          </a:ln>
        </p:spPr>
      </p:pic>
      <p:sp>
        <p:nvSpPr>
          <p:cNvPr id="5" name="ZoneTexte 4"/>
          <p:cNvSpPr txBox="1"/>
          <p:nvPr/>
        </p:nvSpPr>
        <p:spPr>
          <a:xfrm>
            <a:off x="3347864" y="6237312"/>
            <a:ext cx="2664296" cy="400110"/>
          </a:xfrm>
          <a:prstGeom prst="rect">
            <a:avLst/>
          </a:prstGeom>
          <a:noFill/>
        </p:spPr>
        <p:txBody>
          <a:bodyPr wrap="square" rtlCol="0">
            <a:spAutoFit/>
          </a:bodyPr>
          <a:lstStyle/>
          <a:p>
            <a:r>
              <a:rPr lang="fr-FR" sz="2000" dirty="0"/>
              <a:t>Plan du Forum romain</a:t>
            </a:r>
          </a:p>
        </p:txBody>
      </p:sp>
    </p:spTree>
    <p:extLst>
      <p:ext uri="{BB962C8B-B14F-4D97-AF65-F5344CB8AC3E}">
        <p14:creationId xmlns:p14="http://schemas.microsoft.com/office/powerpoint/2010/main" val="398776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188640"/>
            <a:ext cx="8229600" cy="792088"/>
          </a:xfrm>
        </p:spPr>
        <p:txBody>
          <a:bodyPr>
            <a:normAutofit fontScale="90000"/>
          </a:bodyPr>
          <a:lstStyle/>
          <a:p>
            <a:r>
              <a:rPr lang="fr-FR" sz="3600" b="1" dirty="0"/>
              <a:t>3. PROPOSER UNE RECONSTITUTION</a:t>
            </a:r>
            <a:br>
              <a:rPr lang="fr-FR" sz="2800" b="1" dirty="0"/>
            </a:br>
            <a:r>
              <a:rPr lang="fr-FR" sz="2200" b="1" dirty="0"/>
              <a:t>et donner le nom des bâtiments dans le désordre lors d’une visite en autonomie </a:t>
            </a:r>
          </a:p>
        </p:txBody>
      </p:sp>
      <p:sp>
        <p:nvSpPr>
          <p:cNvPr id="9" name="Espace réservé du contenu 8"/>
          <p:cNvSpPr>
            <a:spLocks noGrp="1"/>
          </p:cNvSpPr>
          <p:nvPr>
            <p:ph sz="half" idx="2"/>
          </p:nvPr>
        </p:nvSpPr>
        <p:spPr/>
        <p:txBody>
          <a:bodyPr/>
          <a:lstStyle/>
          <a:p>
            <a:endParaRPr lang="fr-FR"/>
          </a:p>
        </p:txBody>
      </p:sp>
      <p:pic>
        <p:nvPicPr>
          <p:cNvPr id="10" name="Espace réservé du contenu 9"/>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1268760"/>
            <a:ext cx="8219256" cy="4896544"/>
          </a:xfrm>
          <a:prstGeom prst="rect">
            <a:avLst/>
          </a:prstGeom>
          <a:noFill/>
          <a:ln w="9525">
            <a:noFill/>
            <a:miter lim="800000"/>
            <a:headEnd/>
            <a:tailEnd/>
          </a:ln>
        </p:spPr>
      </p:pic>
      <p:sp>
        <p:nvSpPr>
          <p:cNvPr id="2" name="ZoneTexte 1"/>
          <p:cNvSpPr txBox="1"/>
          <p:nvPr/>
        </p:nvSpPr>
        <p:spPr>
          <a:xfrm>
            <a:off x="3707904" y="6165304"/>
            <a:ext cx="2952328" cy="369332"/>
          </a:xfrm>
          <a:prstGeom prst="rect">
            <a:avLst/>
          </a:prstGeom>
          <a:noFill/>
        </p:spPr>
        <p:txBody>
          <a:bodyPr wrap="square" rtlCol="0">
            <a:spAutoFit/>
          </a:bodyPr>
          <a:lstStyle/>
          <a:p>
            <a:r>
              <a:rPr lang="fr-FR" dirty="0"/>
              <a:t>Site d’Olympie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1988840"/>
            <a:ext cx="8280920" cy="1938992"/>
          </a:xfrm>
          <a:prstGeom prst="rect">
            <a:avLst/>
          </a:prstGeom>
          <a:noFill/>
        </p:spPr>
        <p:txBody>
          <a:bodyPr wrap="square" rtlCol="0">
            <a:spAutoFit/>
          </a:bodyPr>
          <a:lstStyle/>
          <a:p>
            <a:r>
              <a:rPr lang="fr-FR" sz="8000" b="1" dirty="0"/>
              <a:t>II. LES BÂTIMENTS</a:t>
            </a:r>
          </a:p>
          <a:p>
            <a:pPr algn="ctr"/>
            <a:r>
              <a:rPr lang="fr-FR" sz="4000" b="1" dirty="0"/>
              <a:t>Faire observer les détails</a:t>
            </a:r>
          </a:p>
        </p:txBody>
      </p:sp>
    </p:spTree>
    <p:extLst>
      <p:ext uri="{BB962C8B-B14F-4D97-AF65-F5344CB8AC3E}">
        <p14:creationId xmlns:p14="http://schemas.microsoft.com/office/powerpoint/2010/main" val="402908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1. PROPOSER UNE COPIE AVEC DES ERREURS</a:t>
            </a:r>
          </a:p>
        </p:txBody>
      </p:sp>
      <p:sp>
        <p:nvSpPr>
          <p:cNvPr id="3" name="Espace réservé du texte 2"/>
          <p:cNvSpPr>
            <a:spLocks noGrp="1"/>
          </p:cNvSpPr>
          <p:nvPr>
            <p:ph type="body" idx="1"/>
          </p:nvPr>
        </p:nvSpPr>
        <p:spPr/>
        <p:txBody>
          <a:bodyPr/>
          <a:lstStyle/>
          <a:p>
            <a:pPr algn="ctr"/>
            <a:r>
              <a:rPr lang="fr-FR" dirty="0"/>
              <a:t>L’original</a:t>
            </a:r>
          </a:p>
        </p:txBody>
      </p:sp>
      <p:sp>
        <p:nvSpPr>
          <p:cNvPr id="5" name="Espace réservé du texte 4"/>
          <p:cNvSpPr>
            <a:spLocks noGrp="1"/>
          </p:cNvSpPr>
          <p:nvPr>
            <p:ph type="body" sz="quarter" idx="3"/>
          </p:nvPr>
        </p:nvSpPr>
        <p:spPr/>
        <p:txBody>
          <a:bodyPr/>
          <a:lstStyle/>
          <a:p>
            <a:pPr algn="ctr"/>
            <a:r>
              <a:rPr lang="fr-FR" dirty="0"/>
              <a:t>La copie avec douze erreurs</a:t>
            </a:r>
          </a:p>
        </p:txBody>
      </p:sp>
      <p:pic>
        <p:nvPicPr>
          <p:cNvPr id="7" name="Espace réservé du contenu 6"/>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57200" y="2567388"/>
            <a:ext cx="4040188" cy="3166262"/>
          </a:xfrm>
          <a:prstGeom prst="rect">
            <a:avLst/>
          </a:prstGeom>
          <a:noFill/>
          <a:ln w="9525">
            <a:noFill/>
            <a:miter lim="800000"/>
            <a:headEnd/>
            <a:tailEnd/>
          </a:ln>
        </p:spPr>
      </p:pic>
      <p:pic>
        <p:nvPicPr>
          <p:cNvPr id="8" name="Espace réservé du contenu 7"/>
          <p:cNvPicPr>
            <a:picLocks noGrp="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645025" y="2528300"/>
            <a:ext cx="4041775" cy="3244438"/>
          </a:xfrm>
          <a:prstGeom prst="rect">
            <a:avLst/>
          </a:prstGeom>
          <a:noFill/>
          <a:ln w="9525">
            <a:noFill/>
            <a:miter lim="800000"/>
            <a:headEnd/>
            <a:tailEnd/>
          </a:ln>
        </p:spPr>
      </p:pic>
      <p:sp>
        <p:nvSpPr>
          <p:cNvPr id="4" name="ZoneTexte 3"/>
          <p:cNvSpPr txBox="1"/>
          <p:nvPr/>
        </p:nvSpPr>
        <p:spPr>
          <a:xfrm>
            <a:off x="3347864" y="6021288"/>
            <a:ext cx="2664296" cy="461665"/>
          </a:xfrm>
          <a:prstGeom prst="rect">
            <a:avLst/>
          </a:prstGeom>
          <a:noFill/>
        </p:spPr>
        <p:txBody>
          <a:bodyPr wrap="square" rtlCol="0">
            <a:spAutoFit/>
          </a:bodyPr>
          <a:lstStyle/>
          <a:p>
            <a:r>
              <a:rPr lang="fr-FR" sz="2400" b="1" dirty="0"/>
              <a:t>La colonne </a:t>
            </a:r>
            <a:r>
              <a:rPr lang="fr-FR" sz="2400" b="1" dirty="0" err="1"/>
              <a:t>trajane</a:t>
            </a:r>
            <a:endParaRPr lang="fr-FR" sz="2400"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241</Words>
  <Application>Microsoft Office PowerPoint</Application>
  <PresentationFormat>Affichage à l'écran (4:3)</PresentationFormat>
  <Paragraphs>52</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Cambria</vt:lpstr>
      <vt:lpstr>Times New Roman</vt:lpstr>
      <vt:lpstr>Thème Office</vt:lpstr>
      <vt:lpstr>Présentation PowerPoint</vt:lpstr>
      <vt:lpstr>      I. In situ Imaginer les sites tels qu’ils étaient</vt:lpstr>
      <vt:lpstr>        1. RETRACER UN ITINERAIRE en lien avec une procession ou un rituel antique,  en s’appuyant sur un texte </vt:lpstr>
      <vt:lpstr> Sanctuaire d’Asclépios à Epidaure: itinéraire des pèlerins malades  Dans sa comédie Ploutos, v. 653-740, Aristophane décrit une consultation à Épidaure. Le dramaturge met en scène un campagnard (Chrémyle), qui veut guérir le dieu de la richesse (Ploutos), devenu aveugle, pour profiter ensuite de ses bienfaits. </vt:lpstr>
      <vt:lpstr>Présentation PowerPoint</vt:lpstr>
      <vt:lpstr>2. FAIRE COMPLETER UN PLAN DU SITE  avec les bâtiments les plus importants</vt:lpstr>
      <vt:lpstr>3. PROPOSER UNE RECONSTITUTION et donner le nom des bâtiments dans le désordre lors d’une visite en autonomie </vt:lpstr>
      <vt:lpstr>Présentation PowerPoint</vt:lpstr>
      <vt:lpstr>1. PROPOSER UNE COPIE AVEC DES ERREURS</vt:lpstr>
      <vt:lpstr>Présentation PowerPoint</vt:lpstr>
      <vt:lpstr>2. INSERER DES BLANCS DANS DES INSCRIPTIONS</vt:lpstr>
      <vt:lpstr>III. DANS LES MUSEES Laisser libre cours à l’imagination</vt:lpstr>
      <vt:lpstr>La déesse Rome Panneau droite, face Est de l’Ara Pacis</vt:lpstr>
      <vt:lpstr>Fronton ouest du temple de Zeus à Olympie</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Laure</dc:creator>
  <cp:lastModifiedBy>Marie-Anne Bernolle</cp:lastModifiedBy>
  <cp:revision>25</cp:revision>
  <dcterms:created xsi:type="dcterms:W3CDTF">2019-05-31T19:53:38Z</dcterms:created>
  <dcterms:modified xsi:type="dcterms:W3CDTF">2019-10-15T12:36:57Z</dcterms:modified>
</cp:coreProperties>
</file>